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8425528-7796-4625-804D-4FA7CC202F4B}" type="datetimeFigureOut">
              <a:rPr lang="cs-CZ" smtClean="0"/>
              <a:pPr/>
              <a:t>03.11.2020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5528-7796-4625-804D-4FA7CC202F4B}" type="datetimeFigureOut">
              <a:rPr lang="cs-CZ" smtClean="0"/>
              <a:pPr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5528-7796-4625-804D-4FA7CC202F4B}" type="datetimeFigureOut">
              <a:rPr lang="cs-CZ" smtClean="0"/>
              <a:pPr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425528-7796-4625-804D-4FA7CC202F4B}" type="datetimeFigureOut">
              <a:rPr lang="cs-CZ" smtClean="0"/>
              <a:pPr/>
              <a:t>03.11.2020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8425528-7796-4625-804D-4FA7CC202F4B}" type="datetimeFigureOut">
              <a:rPr lang="cs-CZ" smtClean="0"/>
              <a:pPr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5528-7796-4625-804D-4FA7CC202F4B}" type="datetimeFigureOut">
              <a:rPr lang="cs-CZ" smtClean="0"/>
              <a:pPr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5528-7796-4625-804D-4FA7CC202F4B}" type="datetimeFigureOut">
              <a:rPr lang="cs-CZ" smtClean="0"/>
              <a:pPr/>
              <a:t>03.11.2020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425528-7796-4625-804D-4FA7CC202F4B}" type="datetimeFigureOut">
              <a:rPr lang="cs-CZ" smtClean="0"/>
              <a:pPr/>
              <a:t>03.11.2020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5528-7796-4625-804D-4FA7CC202F4B}" type="datetimeFigureOut">
              <a:rPr lang="cs-CZ" smtClean="0"/>
              <a:pPr/>
              <a:t>03.11.2020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425528-7796-4625-804D-4FA7CC202F4B}" type="datetimeFigureOut">
              <a:rPr lang="cs-CZ" smtClean="0"/>
              <a:pPr/>
              <a:t>03.11.2020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425528-7796-4625-804D-4FA7CC202F4B}" type="datetimeFigureOut">
              <a:rPr lang="cs-CZ" smtClean="0"/>
              <a:pPr/>
              <a:t>03.11.2020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425528-7796-4625-804D-4FA7CC202F4B}" type="datetimeFigureOut">
              <a:rPr lang="cs-CZ" smtClean="0"/>
              <a:pPr/>
              <a:t>03.11.2020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A84F60-E612-46E4-BDDA-AB24F125DC8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Psaní velkých písmen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cs-CZ" dirty="0"/>
              <a:t>Jednoslovná vlastní jména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7467600" cy="5521824"/>
          </a:xfrm>
        </p:spPr>
        <p:txBody>
          <a:bodyPr>
            <a:normAutofit/>
          </a:bodyPr>
          <a:lstStyle/>
          <a:p>
            <a:r>
              <a:rPr lang="cs-CZ" sz="2600" dirty="0"/>
              <a:t>píšeme vždy s </a:t>
            </a:r>
            <a:r>
              <a:rPr lang="cs-CZ" sz="2600" b="1" dirty="0"/>
              <a:t>velkým</a:t>
            </a:r>
            <a:r>
              <a:rPr lang="cs-CZ" sz="2600" dirty="0"/>
              <a:t> písmenem</a:t>
            </a:r>
          </a:p>
          <a:p>
            <a:endParaRPr lang="cs-CZ" sz="2600" dirty="0"/>
          </a:p>
          <a:p>
            <a:pPr lvl="1"/>
            <a:r>
              <a:rPr lang="cs-CZ" sz="2400" b="1" dirty="0"/>
              <a:t>určitá osoba nebo zvíře </a:t>
            </a:r>
            <a:r>
              <a:rPr lang="cs-CZ" sz="2400" dirty="0"/>
              <a:t>(</a:t>
            </a:r>
            <a:r>
              <a:rPr lang="cs-CZ" sz="2400" i="1" dirty="0"/>
              <a:t>Jarmila, </a:t>
            </a:r>
            <a:r>
              <a:rPr lang="cs-CZ" sz="2400" i="1" dirty="0" err="1"/>
              <a:t>Rex</a:t>
            </a:r>
            <a:r>
              <a:rPr lang="cs-CZ" sz="2400" dirty="0"/>
              <a:t>)</a:t>
            </a:r>
          </a:p>
          <a:p>
            <a:pPr lvl="1"/>
            <a:r>
              <a:rPr lang="cs-CZ" sz="2400" b="1" dirty="0"/>
              <a:t>město, stát, řeka, hora atd. </a:t>
            </a:r>
            <a:r>
              <a:rPr lang="cs-CZ" sz="2400" dirty="0"/>
              <a:t>(</a:t>
            </a:r>
            <a:r>
              <a:rPr lang="cs-CZ" sz="2400" i="1" dirty="0"/>
              <a:t>Praha, Rakousko, Vltava, Sněžka</a:t>
            </a:r>
            <a:r>
              <a:rPr lang="cs-CZ" sz="2400" dirty="0"/>
              <a:t>)</a:t>
            </a:r>
          </a:p>
          <a:p>
            <a:pPr lvl="1"/>
            <a:r>
              <a:rPr lang="cs-CZ" sz="2400" b="1" dirty="0"/>
              <a:t>příslušník státu, národa, města </a:t>
            </a:r>
            <a:r>
              <a:rPr lang="cs-CZ" sz="2400" dirty="0"/>
              <a:t>(</a:t>
            </a:r>
            <a:r>
              <a:rPr lang="cs-CZ" sz="2400" i="1" dirty="0"/>
              <a:t>Němec, Pražan, Slovák X Moravský Slovák</a:t>
            </a:r>
            <a:r>
              <a:rPr lang="cs-CZ" sz="2400" dirty="0"/>
              <a:t>)</a:t>
            </a:r>
          </a:p>
          <a:p>
            <a:pPr lvl="1"/>
            <a:r>
              <a:rPr lang="cs-CZ" sz="2400" b="1" dirty="0"/>
              <a:t>nebeská tělesa </a:t>
            </a:r>
            <a:r>
              <a:rPr lang="cs-CZ" sz="2400" dirty="0"/>
              <a:t>(</a:t>
            </a:r>
            <a:r>
              <a:rPr lang="cs-CZ" sz="2400" i="1" dirty="0"/>
              <a:t>Země, Mars</a:t>
            </a:r>
            <a:r>
              <a:rPr lang="cs-CZ" sz="2400" dirty="0"/>
              <a:t>)</a:t>
            </a:r>
          </a:p>
          <a:p>
            <a:pPr lvl="1"/>
            <a:r>
              <a:rPr lang="cs-CZ" sz="2400" b="1" dirty="0"/>
              <a:t>svátky, významné dny </a:t>
            </a:r>
            <a:r>
              <a:rPr lang="cs-CZ" sz="2400" dirty="0"/>
              <a:t>(</a:t>
            </a:r>
            <a:r>
              <a:rPr lang="cs-CZ" sz="2400" i="1" dirty="0"/>
              <a:t>Vánoce, Velikonoce, Dušičky</a:t>
            </a:r>
            <a:r>
              <a:rPr lang="cs-CZ" sz="2400" dirty="0"/>
              <a:t>), ale </a:t>
            </a:r>
            <a:r>
              <a:rPr lang="cs-CZ" sz="2400" i="1" dirty="0"/>
              <a:t>masopust, advent</a:t>
            </a:r>
          </a:p>
          <a:p>
            <a:pPr lvl="1"/>
            <a:r>
              <a:rPr lang="cs-CZ" sz="2400" b="1" dirty="0"/>
              <a:t>umělecká díla, knihy, časopisy atd.</a:t>
            </a:r>
            <a:r>
              <a:rPr lang="cs-CZ" sz="2400" dirty="0"/>
              <a:t> (</a:t>
            </a:r>
            <a:r>
              <a:rPr lang="cs-CZ" sz="2400" i="1" dirty="0"/>
              <a:t>Babička, Květy)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4704"/>
          </a:xfrm>
        </p:spPr>
        <p:txBody>
          <a:bodyPr/>
          <a:lstStyle/>
          <a:p>
            <a:pPr algn="ctr"/>
            <a:r>
              <a:rPr lang="cs-CZ" dirty="0"/>
              <a:t>Několikaslovná vlastní jména: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908720"/>
            <a:ext cx="8604448" cy="5949280"/>
          </a:xfrm>
        </p:spPr>
        <p:txBody>
          <a:bodyPr>
            <a:normAutofit fontScale="92500"/>
          </a:bodyPr>
          <a:lstStyle/>
          <a:p>
            <a:pPr lvl="1"/>
            <a:r>
              <a:rPr lang="cs-CZ" sz="2300" b="1" dirty="0"/>
              <a:t>města , čtvrtě </a:t>
            </a:r>
            <a:r>
              <a:rPr lang="cs-CZ" sz="2300" dirty="0"/>
              <a:t>(</a:t>
            </a:r>
            <a:r>
              <a:rPr lang="cs-CZ" sz="2300" i="1" dirty="0"/>
              <a:t>České Budějovice, Nové Město na Moravě, Staré Město, Malá Strana</a:t>
            </a:r>
            <a:r>
              <a:rPr lang="cs-CZ" sz="2300" dirty="0"/>
              <a:t>)</a:t>
            </a:r>
          </a:p>
          <a:p>
            <a:pPr lvl="1"/>
            <a:r>
              <a:rPr lang="cs-CZ" sz="2300" b="1" dirty="0"/>
              <a:t>světadíly, země, krajiny, ostrovy, hory, moře, oceány, řeky apod. </a:t>
            </a:r>
            <a:r>
              <a:rPr lang="cs-CZ" sz="2300" dirty="0"/>
              <a:t>(</a:t>
            </a:r>
            <a:r>
              <a:rPr lang="cs-CZ" sz="2300" i="1" dirty="0"/>
              <a:t>Česká republika, Kaspické moře, Indický oceán, poloostrov Apeninský</a:t>
            </a:r>
            <a:r>
              <a:rPr lang="cs-CZ" sz="2300" dirty="0"/>
              <a:t>)</a:t>
            </a:r>
          </a:p>
          <a:p>
            <a:pPr lvl="1"/>
            <a:r>
              <a:rPr lang="cs-CZ" sz="2300" b="1" dirty="0"/>
              <a:t>ulice, náměstí, sady, hotely </a:t>
            </a:r>
            <a:r>
              <a:rPr lang="cs-CZ" sz="2300" dirty="0"/>
              <a:t>(</a:t>
            </a:r>
            <a:r>
              <a:rPr lang="cs-CZ" sz="2300" i="1" dirty="0"/>
              <a:t>Lipová ulice, Jiráskovy sady, ulice Na Příkopě – </a:t>
            </a:r>
            <a:r>
              <a:rPr lang="cs-CZ" sz="2300" b="1" dirty="0"/>
              <a:t>velké písmeno je i ve slově po předložce)</a:t>
            </a:r>
          </a:p>
          <a:p>
            <a:pPr lvl="1"/>
            <a:r>
              <a:rPr lang="cs-CZ" sz="2300" b="1" dirty="0"/>
              <a:t>významné stavby: </a:t>
            </a:r>
            <a:r>
              <a:rPr lang="cs-CZ" sz="2300" dirty="0"/>
              <a:t>Pražský hrad (ale </a:t>
            </a:r>
            <a:r>
              <a:rPr lang="cs-CZ" sz="2300" b="1" dirty="0"/>
              <a:t>Hrad </a:t>
            </a:r>
            <a:r>
              <a:rPr lang="cs-CZ" sz="2300" dirty="0"/>
              <a:t>– v Praze), </a:t>
            </a:r>
            <a:r>
              <a:rPr lang="cs-CZ" dirty="0"/>
              <a:t>hrad Karlštejn, chrám sv. Víta</a:t>
            </a:r>
            <a:endParaRPr lang="cs-CZ" sz="2300" b="1" dirty="0"/>
          </a:p>
          <a:p>
            <a:pPr lvl="1"/>
            <a:r>
              <a:rPr lang="cs-CZ" sz="2300" b="1" dirty="0"/>
              <a:t>nebeská tělesa </a:t>
            </a:r>
            <a:r>
              <a:rPr lang="cs-CZ" sz="2300" dirty="0"/>
              <a:t>(</a:t>
            </a:r>
            <a:r>
              <a:rPr lang="cs-CZ" sz="2300" i="1" dirty="0"/>
              <a:t>Mléčná dráha, Velký vůz</a:t>
            </a:r>
            <a:r>
              <a:rPr lang="cs-CZ" sz="2300" dirty="0"/>
              <a:t>)</a:t>
            </a:r>
          </a:p>
          <a:p>
            <a:pPr lvl="1"/>
            <a:r>
              <a:rPr lang="cs-CZ" sz="2300" b="1" dirty="0"/>
              <a:t>oficiální a významné instituce </a:t>
            </a:r>
            <a:r>
              <a:rPr lang="cs-CZ" sz="2300" dirty="0"/>
              <a:t>(</a:t>
            </a:r>
            <a:r>
              <a:rPr lang="cs-CZ" sz="2300" i="1" dirty="0"/>
              <a:t>Evropská unie, Ministerstvo školství, mládeže a tělovýchovy ČR, Český červený kříž, Organizace spojených národů, Univerzita Palackého</a:t>
            </a:r>
            <a:r>
              <a:rPr lang="cs-CZ" sz="2300" dirty="0"/>
              <a:t>)</a:t>
            </a:r>
          </a:p>
          <a:p>
            <a:pPr lvl="1"/>
            <a:r>
              <a:rPr lang="cs-CZ" sz="2300" b="1" dirty="0"/>
              <a:t>významné události, svátky apod.</a:t>
            </a:r>
            <a:r>
              <a:rPr lang="cs-CZ" sz="2300" dirty="0"/>
              <a:t> (</a:t>
            </a:r>
            <a:r>
              <a:rPr lang="cs-CZ" sz="2300" i="1" dirty="0"/>
              <a:t>Štědrý den, První máj</a:t>
            </a:r>
            <a:r>
              <a:rPr lang="cs-CZ" sz="2300" dirty="0"/>
              <a:t>)</a:t>
            </a:r>
          </a:p>
          <a:p>
            <a:pPr lvl="1"/>
            <a:r>
              <a:rPr lang="cs-CZ" sz="2300" b="1" dirty="0"/>
              <a:t>názvy vyznamenání, cen</a:t>
            </a:r>
            <a:r>
              <a:rPr lang="cs-CZ" sz="2300" dirty="0"/>
              <a:t> (</a:t>
            </a:r>
            <a:r>
              <a:rPr lang="cs-CZ" sz="2300" i="1" dirty="0"/>
              <a:t>Nobelova cena, Řád bílého lva)</a:t>
            </a:r>
            <a:endParaRPr lang="cs-CZ" sz="23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i="1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cs-CZ" dirty="0"/>
              <a:t>Pozor: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908720"/>
            <a:ext cx="8496944" cy="5674642"/>
          </a:xfrm>
        </p:spPr>
        <p:txBody>
          <a:bodyPr>
            <a:normAutofit lnSpcReduction="10000"/>
          </a:bodyPr>
          <a:lstStyle/>
          <a:p>
            <a:r>
              <a:rPr lang="cs-CZ" i="1" dirty="0"/>
              <a:t>Smolíček pacholíček, Červená karkulka</a:t>
            </a:r>
            <a:r>
              <a:rPr lang="cs-CZ" dirty="0"/>
              <a:t> – ve dvouslovném jméně pohádkové postavy píšeme velké písmeno jen u prvního slova, nejde-li o jméno a příjmení, popřípadě jméno typu </a:t>
            </a:r>
            <a:r>
              <a:rPr lang="cs-CZ" i="1" dirty="0"/>
              <a:t>Šípková Růženka</a:t>
            </a:r>
            <a:r>
              <a:rPr lang="cs-CZ" dirty="0"/>
              <a:t>, kdy je druhé slovo vlastním jménem i samostatně</a:t>
            </a:r>
          </a:p>
          <a:p>
            <a:r>
              <a:rPr lang="cs-CZ" i="1" dirty="0"/>
              <a:t>Jižní Amerika </a:t>
            </a:r>
            <a:r>
              <a:rPr lang="cs-CZ" dirty="0"/>
              <a:t>(kontinent)</a:t>
            </a:r>
            <a:r>
              <a:rPr lang="cs-CZ" i="1" dirty="0"/>
              <a:t> X jižní Čechy (světová strana)</a:t>
            </a:r>
          </a:p>
          <a:p>
            <a:r>
              <a:rPr lang="cs-CZ" i="1" dirty="0"/>
              <a:t>Pán Bůh </a:t>
            </a:r>
            <a:r>
              <a:rPr lang="cs-CZ" dirty="0"/>
              <a:t>X </a:t>
            </a:r>
            <a:r>
              <a:rPr lang="cs-CZ" i="1" dirty="0"/>
              <a:t>bůh války, bohyně lásky</a:t>
            </a:r>
          </a:p>
          <a:p>
            <a:r>
              <a:rPr lang="cs-CZ" i="1" dirty="0"/>
              <a:t>Marťan </a:t>
            </a:r>
            <a:r>
              <a:rPr lang="cs-CZ" dirty="0"/>
              <a:t>X </a:t>
            </a:r>
            <a:r>
              <a:rPr lang="cs-CZ" i="1" dirty="0"/>
              <a:t>pozemšťan, mimozemšťan</a:t>
            </a:r>
          </a:p>
          <a:p>
            <a:r>
              <a:rPr lang="cs-CZ" i="1" dirty="0"/>
              <a:t>HC Sparta Praha </a:t>
            </a:r>
            <a:r>
              <a:rPr lang="cs-CZ" dirty="0"/>
              <a:t>X </a:t>
            </a:r>
            <a:r>
              <a:rPr lang="cs-CZ" i="1" dirty="0"/>
              <a:t>sparťan</a:t>
            </a:r>
          </a:p>
          <a:p>
            <a:r>
              <a:rPr lang="cs-CZ" i="1" dirty="0"/>
              <a:t>Slunce, Měsíc, Země</a:t>
            </a:r>
            <a:r>
              <a:rPr lang="cs-CZ" dirty="0"/>
              <a:t> (nebeské těleso) X </a:t>
            </a:r>
            <a:r>
              <a:rPr lang="cs-CZ" i="1" dirty="0"/>
              <a:t>zářivé slunce, měsíc listopad, vykopat ze země</a:t>
            </a:r>
          </a:p>
          <a:p>
            <a:r>
              <a:rPr lang="cs-CZ" i="1" dirty="0"/>
              <a:t>chodí do Základní školy v Hořovicích </a:t>
            </a:r>
            <a:r>
              <a:rPr lang="cs-CZ" dirty="0"/>
              <a:t>X</a:t>
            </a:r>
            <a:r>
              <a:rPr lang="cs-CZ" i="1" dirty="0"/>
              <a:t> chodí do základní školy</a:t>
            </a:r>
          </a:p>
          <a:p>
            <a:r>
              <a:rPr lang="cs-CZ" i="1" dirty="0"/>
              <a:t>koupil si novou Škodu Octavii </a:t>
            </a:r>
            <a:r>
              <a:rPr lang="cs-CZ" dirty="0"/>
              <a:t>X </a:t>
            </a:r>
            <a:r>
              <a:rPr lang="cs-CZ" i="1" dirty="0"/>
              <a:t>koupil si novou škodovku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délník 29"/>
          <p:cNvSpPr/>
          <p:nvPr/>
        </p:nvSpPr>
        <p:spPr>
          <a:xfrm>
            <a:off x="1403648" y="5877272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1115616" y="5877272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7884368" y="508518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3491880" y="508518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0" y="508518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4067944" y="4653136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0" y="4653136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5652120" y="4221088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5292080" y="4221088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0" y="4221088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4211960" y="3789040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0" y="3789040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0" y="3429000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403648" y="2996952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868144" y="2636912"/>
            <a:ext cx="360040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0" y="2636912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012160" y="220486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860032" y="220486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627784" y="220486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0" y="2204864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220072" y="1772816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0" y="1772816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627784" y="1412776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0" y="1412776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724128" y="980728"/>
            <a:ext cx="21602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915816" y="980728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403648" y="980728"/>
            <a:ext cx="28803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4704"/>
          </a:xfrm>
        </p:spPr>
        <p:txBody>
          <a:bodyPr/>
          <a:lstStyle/>
          <a:p>
            <a:pPr algn="ctr"/>
            <a:r>
              <a:rPr lang="cs-CZ" dirty="0"/>
              <a:t>Kde má být velké písmeno?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9144000" cy="5877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pc="100" dirty="0"/>
              <a:t>dopis od MARTY z ROUDNICE NAD LABEM, prázdniny v </a:t>
            </a:r>
          </a:p>
          <a:p>
            <a:pPr>
              <a:buNone/>
            </a:pPr>
            <a:r>
              <a:rPr lang="cs-CZ" spc="100" dirty="0"/>
              <a:t>BRNĚ, návštěva PRAŽSKÉHO HRADU, ilustrace k </a:t>
            </a:r>
          </a:p>
          <a:p>
            <a:pPr>
              <a:buNone/>
            </a:pPr>
            <a:r>
              <a:rPr lang="cs-CZ" spc="100" dirty="0"/>
              <a:t>ČERVENÉ KARKULCE, pobyt ve FRANTIŠKOVÝCH </a:t>
            </a:r>
          </a:p>
          <a:p>
            <a:pPr>
              <a:buNone/>
            </a:pPr>
            <a:r>
              <a:rPr lang="cs-CZ" spc="100" dirty="0"/>
              <a:t>LÁZNÍCH, okolí MNÍŠKU POD BRDY, JIRÁSKOVY </a:t>
            </a:r>
          </a:p>
          <a:p>
            <a:pPr>
              <a:buNone/>
            </a:pPr>
            <a:r>
              <a:rPr lang="cs-CZ" spc="100" dirty="0"/>
              <a:t>STARÉ POVĚSTI ČESKÉ , pozorovat MALÝ VŮZ, hledat </a:t>
            </a:r>
          </a:p>
          <a:p>
            <a:pPr>
              <a:buNone/>
            </a:pPr>
            <a:r>
              <a:rPr lang="cs-CZ" spc="100" dirty="0"/>
              <a:t>na mapě PYRENEJSKÝ POLOOSTROV, plavba po </a:t>
            </a:r>
          </a:p>
          <a:p>
            <a:pPr>
              <a:buNone/>
            </a:pPr>
            <a:r>
              <a:rPr lang="cs-CZ" spc="100" dirty="0"/>
              <a:t>ATLANTSKÉM OCEÁNU, zamluvit vstupenky do   </a:t>
            </a:r>
          </a:p>
          <a:p>
            <a:pPr>
              <a:buNone/>
            </a:pPr>
            <a:r>
              <a:rPr lang="cs-CZ" spc="100" dirty="0"/>
              <a:t>NÁRODNÍHO DIVADLA V PRAZE, zastupovat </a:t>
            </a:r>
          </a:p>
          <a:p>
            <a:pPr>
              <a:buNone/>
            </a:pPr>
            <a:r>
              <a:rPr lang="cs-CZ" spc="100" dirty="0"/>
              <a:t>PRAŽANY, knihkupectví v ULICI U DUBU, rozloha </a:t>
            </a:r>
          </a:p>
          <a:p>
            <a:pPr>
              <a:buNone/>
            </a:pPr>
            <a:r>
              <a:rPr lang="cs-CZ" spc="100" dirty="0"/>
              <a:t>SPOLKOVÉ REPUBLIKY NĚMECKO, přestoupit na </a:t>
            </a:r>
          </a:p>
          <a:p>
            <a:pPr>
              <a:buNone/>
            </a:pPr>
            <a:r>
              <a:rPr lang="cs-CZ" spc="100" dirty="0"/>
              <a:t>ZÁKLADNÍ ŠKOLU V RADOTÍNĚ, připomenout si DEN </a:t>
            </a:r>
          </a:p>
          <a:p>
            <a:pPr>
              <a:buNone/>
            </a:pPr>
            <a:r>
              <a:rPr lang="cs-CZ" spc="100" dirty="0"/>
              <a:t>LIDSKÝCH PRÁV, tatínek je SLÁVISTA, ubytovat se v </a:t>
            </a:r>
          </a:p>
          <a:p>
            <a:pPr>
              <a:buNone/>
            </a:pPr>
            <a:r>
              <a:rPr lang="cs-CZ" spc="100" dirty="0"/>
              <a:t>hotelu U BÍLÉHO BERÁNKA, mít známého na </a:t>
            </a:r>
          </a:p>
          <a:p>
            <a:pPr>
              <a:buNone/>
            </a:pPr>
            <a:r>
              <a:rPr lang="cs-CZ" spc="100" dirty="0"/>
              <a:t>MINISTERSTVU</a:t>
            </a:r>
          </a:p>
          <a:p>
            <a:pPr>
              <a:buNone/>
            </a:pPr>
            <a:endParaRPr lang="cs-CZ" spc="1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28" grpId="0" animBg="1"/>
      <p:bldP spid="27" grpId="0" animBg="1"/>
      <p:bldP spid="26" grpId="0" animBg="1"/>
      <p:bldP spid="25" grpId="0" animBg="1"/>
      <p:bldP spid="24" grpId="0" animBg="1"/>
      <p:bldP spid="23" grpId="0" animBg="1"/>
      <p:bldP spid="22" grpId="0" animBg="1"/>
      <p:bldP spid="21" grpId="0" animBg="1"/>
      <p:bldP spid="20" grpId="0" animBg="1"/>
      <p:bldP spid="19" grpId="0" animBg="1"/>
      <p:bldP spid="18" grpId="0" animBg="1"/>
      <p:bldP spid="17" grpId="0" animBg="1"/>
      <p:bldP spid="16" grpId="0" animBg="1"/>
      <p:bldP spid="15" grpId="0" animBg="1"/>
      <p:bldP spid="14" grpId="0" animBg="1"/>
      <p:bldP spid="13" grpId="0" animBg="1"/>
      <p:bldP spid="12" grpId="0" animBg="1"/>
      <p:bldP spid="11" grpId="0" animBg="1"/>
      <p:bldP spid="10" grpId="0" animBg="1"/>
      <p:bldP spid="9" grpId="0" animBg="1"/>
      <p:bldP spid="8" grpId="0" animBg="1"/>
      <p:bldP spid="7" grpId="0" animBg="1"/>
      <p:bldP spid="6" grpId="0" animBg="1"/>
      <p:bldP spid="5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a 8"/>
          <p:cNvSpPr/>
          <p:nvPr/>
        </p:nvSpPr>
        <p:spPr>
          <a:xfrm>
            <a:off x="0" y="6237312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0" y="4365104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0" y="2564904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0" y="1700808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9269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Zakroužkujte správnou odpověď: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748464" cy="61653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000" dirty="0"/>
              <a:t>1.</a:t>
            </a:r>
            <a:r>
              <a:rPr lang="cs-CZ" sz="2000" b="1" dirty="0"/>
              <a:t>V které výpovědi je chyba?</a:t>
            </a:r>
            <a:endParaRPr lang="cs-CZ" sz="2000" dirty="0"/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a) 	Zašli jsme do Národního muzea.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b) 	Byl už jsi u Středozemního moře?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c) 	Petr bydlí v Kostelci nad Černými Lesy. </a:t>
            </a:r>
          </a:p>
          <a:p>
            <a:pPr marL="457200" indent="-457200">
              <a:spcBef>
                <a:spcPts val="0"/>
              </a:spcBef>
              <a:buNone/>
            </a:pPr>
            <a:endParaRPr lang="cs-CZ" sz="2000" dirty="0"/>
          </a:p>
          <a:p>
            <a:pPr>
              <a:spcBef>
                <a:spcPts val="0"/>
              </a:spcBef>
              <a:buNone/>
            </a:pPr>
            <a:r>
              <a:rPr lang="cs-CZ" sz="2000" dirty="0"/>
              <a:t>2. </a:t>
            </a:r>
            <a:r>
              <a:rPr lang="cs-CZ" sz="2000" b="1" dirty="0"/>
              <a:t>V které výpovědi je chyba?</a:t>
            </a:r>
            <a:endParaRPr lang="cs-CZ" sz="2000" dirty="0"/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a) 	Ověřte si to v pravidlech českého pravopisu.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b) 	Líbí se mi večerníček o </a:t>
            </a:r>
            <a:r>
              <a:rPr lang="cs-CZ" sz="2000" dirty="0" err="1"/>
              <a:t>maxipsu</a:t>
            </a:r>
            <a:r>
              <a:rPr lang="cs-CZ" sz="2000" dirty="0"/>
              <a:t> </a:t>
            </a:r>
            <a:r>
              <a:rPr lang="cs-CZ" sz="2000" dirty="0" err="1"/>
              <a:t>Fíkovi</a:t>
            </a:r>
            <a:r>
              <a:rPr lang="cs-CZ" sz="2000" dirty="0"/>
              <a:t>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c) 	Poslali jsme stížnost Kanceláři prezidenta republiky. </a:t>
            </a:r>
          </a:p>
          <a:p>
            <a:pPr marL="457200" indent="-457200">
              <a:spcBef>
                <a:spcPts val="0"/>
              </a:spcBef>
              <a:buNone/>
            </a:pPr>
            <a:endParaRPr lang="cs-CZ" sz="2000" dirty="0"/>
          </a:p>
          <a:p>
            <a:pPr>
              <a:spcBef>
                <a:spcPts val="0"/>
              </a:spcBef>
              <a:buNone/>
            </a:pPr>
            <a:r>
              <a:rPr lang="cs-CZ" sz="2000" dirty="0"/>
              <a:t>3. </a:t>
            </a:r>
            <a:r>
              <a:rPr lang="cs-CZ" sz="2000" b="1" dirty="0"/>
              <a:t>Která výpověď je bezchybná?</a:t>
            </a:r>
            <a:endParaRPr lang="cs-CZ" sz="2000" dirty="0"/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a) 	S Monikou jsem se seznámil na koupališti v Podolí.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b)	Dušan studoval na Českém vysokém učení technickém.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c)	Nesleduji zasedání parlamentu České republiky. </a:t>
            </a:r>
          </a:p>
          <a:p>
            <a:pPr marL="457200" indent="-457200">
              <a:spcBef>
                <a:spcPts val="0"/>
              </a:spcBef>
              <a:buNone/>
            </a:pPr>
            <a:endParaRPr lang="cs-CZ" sz="2000" dirty="0"/>
          </a:p>
          <a:p>
            <a:pPr>
              <a:spcBef>
                <a:spcPts val="0"/>
              </a:spcBef>
              <a:buNone/>
            </a:pPr>
            <a:r>
              <a:rPr lang="cs-CZ" sz="2000" dirty="0"/>
              <a:t>4. </a:t>
            </a:r>
            <a:r>
              <a:rPr lang="cs-CZ" sz="2000" b="1" dirty="0"/>
              <a:t>Která výpověď je bezchybná?</a:t>
            </a:r>
            <a:endParaRPr lang="cs-CZ" sz="2000" dirty="0"/>
          </a:p>
          <a:p>
            <a:pPr>
              <a:spcBef>
                <a:spcPts val="0"/>
              </a:spcBef>
              <a:buNone/>
            </a:pPr>
            <a:r>
              <a:rPr lang="cs-CZ" sz="2000" dirty="0"/>
              <a:t>a)	   Veselé Vánoce a šťastný Nový rok. 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/>
              <a:t>b)    Veselé vánoce a šťastný Nový rok. 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/>
              <a:t>c)    Veselé Vánoce a šťastný nový rok. </a:t>
            </a:r>
          </a:p>
          <a:p>
            <a:pPr>
              <a:spcBef>
                <a:spcPts val="0"/>
              </a:spcBef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7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a 6"/>
          <p:cNvSpPr/>
          <p:nvPr/>
        </p:nvSpPr>
        <p:spPr>
          <a:xfrm>
            <a:off x="0" y="6093296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0" y="4869160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0" y="2708920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Elipsa 3"/>
          <p:cNvSpPr/>
          <p:nvPr/>
        </p:nvSpPr>
        <p:spPr>
          <a:xfrm>
            <a:off x="0" y="1844824"/>
            <a:ext cx="395536" cy="360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92696"/>
          </a:xfrm>
        </p:spPr>
        <p:txBody>
          <a:bodyPr/>
          <a:lstStyle/>
          <a:p>
            <a:pPr algn="ctr"/>
            <a:r>
              <a:rPr lang="cs-CZ" dirty="0"/>
              <a:t>Zakroužkujte správnou odpověď: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836712"/>
            <a:ext cx="7924800" cy="60212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000" dirty="0"/>
              <a:t>5.  </a:t>
            </a:r>
            <a:r>
              <a:rPr lang="cs-CZ" sz="2000" b="1" dirty="0"/>
              <a:t>Která výpověď je bezchybná?</a:t>
            </a:r>
            <a:endParaRPr lang="cs-CZ" sz="2000" dirty="0"/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a)	Promoval v betlémské kapli.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b) 	Podíváme se do Prahy na hrad, sídlo prezidenta?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c) 	Jaroslav Seifert dostal Nobelovu cenu za literaturu. </a:t>
            </a:r>
          </a:p>
          <a:p>
            <a:pPr marL="457200" indent="-457200">
              <a:spcBef>
                <a:spcPts val="0"/>
              </a:spcBef>
              <a:buNone/>
            </a:pPr>
            <a:endParaRPr lang="cs-CZ" sz="2000" dirty="0"/>
          </a:p>
          <a:p>
            <a:pPr>
              <a:spcBef>
                <a:spcPts val="0"/>
              </a:spcBef>
              <a:buNone/>
            </a:pPr>
            <a:r>
              <a:rPr lang="cs-CZ" sz="2000" dirty="0"/>
              <a:t>6. </a:t>
            </a:r>
            <a:r>
              <a:rPr lang="cs-CZ" sz="2000" b="1" dirty="0"/>
              <a:t>V které výpovědi je chyba?</a:t>
            </a:r>
            <a:endParaRPr lang="cs-CZ" sz="2000" dirty="0"/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a) 	V kterém roce byla vydána zlatá bula sicilská?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b) 	Už byl představen nový model automobilu Ford </a:t>
            </a:r>
            <a:r>
              <a:rPr lang="cs-CZ" sz="2000" dirty="0" err="1"/>
              <a:t>Mondeo</a:t>
            </a:r>
            <a:r>
              <a:rPr lang="cs-CZ" sz="2000" dirty="0"/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/>
              <a:t>c) 	   Zubní pasta </a:t>
            </a:r>
            <a:r>
              <a:rPr lang="cs-CZ" sz="2000" dirty="0" err="1"/>
              <a:t>Colgate</a:t>
            </a:r>
            <a:r>
              <a:rPr lang="cs-CZ" sz="2000" dirty="0"/>
              <a:t> obsahuje fluor. </a:t>
            </a:r>
          </a:p>
          <a:p>
            <a:pPr>
              <a:spcBef>
                <a:spcPts val="0"/>
              </a:spcBef>
              <a:buNone/>
            </a:pPr>
            <a:endParaRPr lang="cs-CZ" sz="2000" dirty="0"/>
          </a:p>
          <a:p>
            <a:pPr>
              <a:spcBef>
                <a:spcPts val="0"/>
              </a:spcBef>
              <a:buNone/>
            </a:pPr>
            <a:r>
              <a:rPr lang="cs-CZ" sz="2000" dirty="0"/>
              <a:t>7. </a:t>
            </a:r>
            <a:r>
              <a:rPr lang="cs-CZ" sz="2000" b="1" dirty="0"/>
              <a:t>Která výpověď je bezchybná?</a:t>
            </a:r>
            <a:endParaRPr lang="cs-CZ" sz="2000" dirty="0"/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a) 	Bydlím na Malé straně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b)	Mám ráda Plzeňské pivo.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c) 	Večeřeli jsme v restauraci U Slunce. </a:t>
            </a:r>
          </a:p>
          <a:p>
            <a:pPr>
              <a:spcBef>
                <a:spcPts val="0"/>
              </a:spcBef>
              <a:buNone/>
            </a:pPr>
            <a:endParaRPr lang="cs-CZ" sz="2000" dirty="0"/>
          </a:p>
          <a:p>
            <a:pPr>
              <a:spcBef>
                <a:spcPts val="0"/>
              </a:spcBef>
              <a:buNone/>
            </a:pPr>
            <a:r>
              <a:rPr lang="cs-CZ" sz="2000" dirty="0"/>
              <a:t>8.  </a:t>
            </a:r>
            <a:r>
              <a:rPr lang="cs-CZ" sz="2000" b="1" dirty="0"/>
              <a:t>Která výpověď je bezchybná?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a) 	Na podzim bývá zahrada Čech v </a:t>
            </a:r>
            <a:r>
              <a:rPr lang="cs-CZ" sz="2000" dirty="0" err="1"/>
              <a:t>litoměřicích</a:t>
            </a:r>
            <a:r>
              <a:rPr lang="cs-CZ" sz="2000" dirty="0"/>
              <a:t>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b) 	Z klatovské Černé věže jsme viděli docela daleko.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cs-CZ" sz="2000" dirty="0"/>
              <a:t>c) 	Chová se jako Donchuán.</a:t>
            </a:r>
          </a:p>
          <a:p>
            <a:pPr>
              <a:spcBef>
                <a:spcPts val="0"/>
              </a:spcBef>
              <a:buNone/>
            </a:pPr>
            <a:endParaRPr lang="cs-CZ" sz="2000" dirty="0"/>
          </a:p>
          <a:p>
            <a:pPr>
              <a:spcBef>
                <a:spcPts val="0"/>
              </a:spcBef>
            </a:pPr>
            <a:endParaRPr lang="cs-CZ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 animBg="1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487</TotalTime>
  <Words>789</Words>
  <Application>Microsoft Office PowerPoint</Application>
  <PresentationFormat>Předvádění na obrazovce (4:3)</PresentationFormat>
  <Paragraphs>87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Arkýř</vt:lpstr>
      <vt:lpstr>Psaní velkých písmen</vt:lpstr>
      <vt:lpstr>Jednoslovná vlastní jména</vt:lpstr>
      <vt:lpstr>Několikaslovná vlastní jména:</vt:lpstr>
      <vt:lpstr>Pozor:</vt:lpstr>
      <vt:lpstr>Kde má být velké písmeno?</vt:lpstr>
      <vt:lpstr>Zakroužkujte správnou odpověď:</vt:lpstr>
      <vt:lpstr>Zakroužkujte správnou odpověď: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Psaní velkých písmen</dc:title>
  <dc:creator>Martina</dc:creator>
  <cp:lastModifiedBy>Světluše Pospíšilová</cp:lastModifiedBy>
  <cp:revision>27</cp:revision>
  <dcterms:created xsi:type="dcterms:W3CDTF">2010-09-21T11:11:26Z</dcterms:created>
  <dcterms:modified xsi:type="dcterms:W3CDTF">2020-11-03T13:14:05Z</dcterms:modified>
</cp:coreProperties>
</file>